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256" r:id="rId2"/>
    <p:sldId id="265" r:id="rId3"/>
    <p:sldId id="312" r:id="rId4"/>
    <p:sldId id="266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2" r:id="rId28"/>
    <p:sldId id="290" r:id="rId29"/>
    <p:sldId id="291" r:id="rId30"/>
    <p:sldId id="293" r:id="rId31"/>
    <p:sldId id="295" r:id="rId32"/>
    <p:sldId id="294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  <p:sldId id="332" r:id="rId69"/>
    <p:sldId id="333" r:id="rId70"/>
    <p:sldId id="334" r:id="rId71"/>
    <p:sldId id="335" r:id="rId72"/>
    <p:sldId id="336" r:id="rId73"/>
    <p:sldId id="337" r:id="rId74"/>
    <p:sldId id="345" r:id="rId75"/>
    <p:sldId id="382" r:id="rId76"/>
    <p:sldId id="348" r:id="rId77"/>
    <p:sldId id="351" r:id="rId78"/>
    <p:sldId id="350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360" r:id="rId88"/>
    <p:sldId id="361" r:id="rId89"/>
    <p:sldId id="362" r:id="rId90"/>
    <p:sldId id="363" r:id="rId91"/>
    <p:sldId id="364" r:id="rId92"/>
    <p:sldId id="365" r:id="rId93"/>
    <p:sldId id="366" r:id="rId94"/>
    <p:sldId id="367" r:id="rId95"/>
    <p:sldId id="368" r:id="rId96"/>
    <p:sldId id="369" r:id="rId97"/>
    <p:sldId id="370" r:id="rId98"/>
    <p:sldId id="371" r:id="rId99"/>
    <p:sldId id="372" r:id="rId100"/>
    <p:sldId id="373" r:id="rId101"/>
    <p:sldId id="374" r:id="rId102"/>
    <p:sldId id="375" r:id="rId103"/>
    <p:sldId id="376" r:id="rId104"/>
    <p:sldId id="377" r:id="rId105"/>
    <p:sldId id="349" r:id="rId106"/>
    <p:sldId id="385" r:id="rId107"/>
    <p:sldId id="387" r:id="rId108"/>
    <p:sldId id="386" r:id="rId109"/>
    <p:sldId id="378" r:id="rId110"/>
    <p:sldId id="379" r:id="rId111"/>
    <p:sldId id="380" r:id="rId112"/>
    <p:sldId id="347" r:id="rId113"/>
    <p:sldId id="383" r:id="rId114"/>
    <p:sldId id="384" r:id="rId1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E9EDEE"/>
    <a:srgbClr val="1A1A1A"/>
    <a:srgbClr val="B1405A"/>
    <a:srgbClr val="1A9988"/>
    <a:srgbClr val="198754"/>
    <a:srgbClr val="030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9" d="100"/>
          <a:sy n="89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48F9-176A-40DD-A82F-CDF29CADB52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999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48F9-176A-40DD-A82F-CDF29CADB52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455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48F9-176A-40DD-A82F-CDF29CADB52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01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48F9-176A-40DD-A82F-CDF29CADB52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915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48F9-176A-40DD-A82F-CDF29CADB52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252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48F9-176A-40DD-A82F-CDF29CADB52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5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48F9-176A-40DD-A82F-CDF29CADB52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422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48F9-176A-40DD-A82F-CDF29CADB52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311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48F9-176A-40DD-A82F-CDF29CADB52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0255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48F9-176A-40DD-A82F-CDF29CADB52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5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948F9-176A-40DD-A82F-CDF29CADB52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20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D948F9-176A-40DD-A82F-CDF29CADB52D}" type="datetimeFigureOut">
              <a:rPr lang="en-US" smtClean="0"/>
              <a:t>5/13/2025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1AB65-8374-4935-8552-CE46494E93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69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jpeg"/><Relationship Id="rId4" Type="http://schemas.openxmlformats.org/officeDocument/2006/relationships/image" Target="../media/image118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41920" y="1021182"/>
            <a:ext cx="9144000" cy="780411"/>
          </a:xfrm>
        </p:spPr>
        <p:txBody>
          <a:bodyPr>
            <a:noAutofit/>
          </a:bodyPr>
          <a:lstStyle/>
          <a:p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SISTEM INFORMASI </a:t>
            </a:r>
            <a:r>
              <a:rPr lang="en-US" sz="3200" b="1" i="1" dirty="0">
                <a:solidFill>
                  <a:srgbClr val="1A1A1A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MARCHING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</a:t>
            </a:r>
            <a:r>
              <a:rPr lang="en-US" sz="3200" b="1" i="1" dirty="0">
                <a:solidFill>
                  <a:srgbClr val="1A1A1A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BAND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GEMA OASIS MAN 1 SAMARINDA BERBASIS </a:t>
            </a:r>
            <a:r>
              <a:rPr lang="en-US" sz="3200" b="1" i="1" dirty="0">
                <a:solidFill>
                  <a:srgbClr val="1A1A1A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WEBSITE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 MENGGUNAKAN METODE </a:t>
            </a:r>
            <a:r>
              <a:rPr lang="en-US" sz="3200" b="1" i="1" dirty="0">
                <a:solidFill>
                  <a:srgbClr val="1A1A1A"/>
                </a:solidFill>
                <a:latin typeface="Century Gothic" panose="020B0502020202020204" pitchFamily="34" charset="0"/>
                <a:cs typeface="Calibri" panose="020F0502020204030204" pitchFamily="34" charset="0"/>
              </a:rPr>
              <a:t>WATERFALL</a:t>
            </a:r>
            <a:endParaRPr lang="en-US" sz="3200" i="1" dirty="0">
              <a:solidFill>
                <a:srgbClr val="1A1A1A"/>
              </a:solidFill>
              <a:latin typeface="Century Gothic" panose="020B050202020202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6754" y="4523244"/>
            <a:ext cx="5414332" cy="411066"/>
          </a:xfrm>
        </p:spPr>
        <p:txBody>
          <a:bodyPr>
            <a:normAutofit lnSpcReduction="10000"/>
          </a:bodyPr>
          <a:lstStyle/>
          <a:p>
            <a:r>
              <a:rPr lang="en-US" b="1" dirty="0" smtClean="0">
                <a:latin typeface="Century Gothic" panose="020B0502020202020204" pitchFamily="34" charset="0"/>
              </a:rPr>
              <a:t>Ahmad Lutfi (2109116009)</a:t>
            </a:r>
            <a:endParaRPr lang="en-US" b="1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Universitas Mulawarman - Wikipedia bahasa Indonesia, ensiklopedia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978" y="2354476"/>
            <a:ext cx="1615884" cy="161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3506754" y="5249967"/>
            <a:ext cx="5414332" cy="183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</a:rPr>
              <a:t>Program </a:t>
            </a:r>
            <a:r>
              <a:rPr lang="en-US" sz="18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Studi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8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endParaRPr lang="en-US" sz="1800" dirty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r>
              <a:rPr lang="en-US" sz="18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Fakultas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Teknik</a:t>
            </a:r>
            <a:endParaRPr lang="en-US" sz="1800" dirty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r>
              <a:rPr lang="en-US" sz="18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Universitas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Mulawarman</a:t>
            </a:r>
            <a:endParaRPr lang="en-US" sz="1800" dirty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r>
              <a:rPr lang="en-US" sz="18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Tahun</a:t>
            </a:r>
            <a:r>
              <a:rPr lang="en-US" sz="18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8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2025</a:t>
            </a:r>
            <a:endParaRPr lang="en-US" sz="1800" dirty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endParaRPr lang="en-US" sz="18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71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709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Keterbaruan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Penelitian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7174" y="1214290"/>
            <a:ext cx="6195384" cy="4746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5998" y="1385070"/>
            <a:ext cx="5877736" cy="7386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Aplikasi</a:t>
            </a:r>
            <a:r>
              <a:rPr lang="en-US" sz="14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Pengelolaan</a:t>
            </a:r>
            <a:r>
              <a:rPr lang="en-US" sz="14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Ekstrakurikuler</a:t>
            </a:r>
            <a:r>
              <a:rPr lang="en-US" sz="14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Marching Band </a:t>
            </a:r>
            <a:r>
              <a:rPr lang="en-US" sz="14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Berbasis</a:t>
            </a:r>
            <a:r>
              <a:rPr lang="en-US" sz="14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Web </a:t>
            </a:r>
            <a:endParaRPr lang="en-US" sz="1400" b="1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14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(</a:t>
            </a:r>
            <a:r>
              <a:rPr lang="en-US" sz="14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Syukron</a:t>
            </a:r>
            <a:r>
              <a:rPr lang="en-US" sz="14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et al., 2024</a:t>
            </a:r>
            <a:r>
              <a:rPr lang="en-US" sz="14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)</a:t>
            </a:r>
            <a:endParaRPr lang="en-US" sz="14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0921" y="2725402"/>
            <a:ext cx="5877736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Membantu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pengelolaan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ekstrakurikuler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marching band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seperti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pendataan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anggota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alat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seragam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surat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menyurat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izin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dispensasi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laporan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keuangan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ekstrakurikuler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428131" y="4017429"/>
            <a:ext cx="3860525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Gita </a:t>
            </a: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Caraka</a:t>
            </a: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Marching Band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Madrasah Aliyah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Matholi’ul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Huda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Kec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Pucakwangi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Kab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Pati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Prov. </a:t>
            </a: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Jawa</a:t>
            </a: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Tengah</a:t>
            </a:r>
            <a:endParaRPr lang="en-US" sz="12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10921" y="4016769"/>
            <a:ext cx="3174928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PHP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CodeIgniter</a:t>
            </a:r>
            <a:endParaRPr lang="en-US" sz="1200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MySQL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428131" y="3643031"/>
            <a:ext cx="3860525" cy="4154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Tempat</a:t>
            </a:r>
            <a:r>
              <a:rPr lang="en-US" sz="14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Penelitian</a:t>
            </a:r>
            <a:endParaRPr lang="en-US" sz="14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10921" y="3643665"/>
            <a:ext cx="3174928" cy="3743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Teknologi</a:t>
            </a:r>
            <a:endParaRPr lang="en-US" sz="14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0921" y="2309904"/>
            <a:ext cx="3174928" cy="4154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Fokus</a:t>
            </a:r>
            <a:r>
              <a:rPr lang="en-US" sz="14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Penelitian</a:t>
            </a:r>
            <a:endParaRPr lang="en-US" sz="14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0921" y="5308136"/>
            <a:ext cx="911730" cy="36933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Waterfall</a:t>
            </a:r>
            <a:endParaRPr lang="en-US" sz="12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10921" y="4892638"/>
            <a:ext cx="1167713" cy="4154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Metode</a:t>
            </a:r>
            <a:endParaRPr lang="en-US" sz="14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6606305" y="1214289"/>
            <a:ext cx="5328520" cy="4746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6759827" y="3873203"/>
            <a:ext cx="3174928" cy="646331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Marching Band </a:t>
            </a: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Gema</a:t>
            </a: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Oasis Mansa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Madrasah Aliyah </a:t>
            </a: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Negeri</a:t>
            </a: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1 </a:t>
            </a: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Samarinda</a:t>
            </a:r>
            <a:endParaRPr lang="en-US" sz="1200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759827" y="3498805"/>
            <a:ext cx="3174928" cy="3743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Tempat</a:t>
            </a:r>
            <a:r>
              <a:rPr lang="en-US" sz="14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Penelitian</a:t>
            </a:r>
            <a:endParaRPr lang="en-US" sz="14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759827" y="4892638"/>
            <a:ext cx="3174928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PHP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Laravel</a:t>
            </a:r>
            <a:endParaRPr lang="en-US" sz="1200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MySQL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759827" y="4519534"/>
            <a:ext cx="3174928" cy="3743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Teknologi</a:t>
            </a:r>
            <a:endParaRPr lang="en-US" sz="14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759827" y="2575833"/>
            <a:ext cx="5015230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Digitalisasi</a:t>
            </a: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absensi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penilaian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performa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anggota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penyebaran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terpusat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terkait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jadwal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kegiatan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2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serta</a:t>
            </a:r>
            <a:r>
              <a:rPr lang="en-US" sz="12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2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pendaftaran</a:t>
            </a:r>
            <a:r>
              <a:rPr lang="en-US" sz="12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  <a:endParaRPr lang="en-US" sz="12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759827" y="2160335"/>
            <a:ext cx="3174928" cy="41549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Fokus</a:t>
            </a:r>
            <a:r>
              <a:rPr lang="en-US" sz="14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Penelitian</a:t>
            </a:r>
            <a:endParaRPr lang="en-US" sz="14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7159160" y="1546653"/>
            <a:ext cx="4222810" cy="41549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Keterbaruan</a:t>
            </a:r>
            <a:endParaRPr lang="en-US" sz="14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61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Pendaftar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33019"/>
          <a:stretch/>
        </p:blipFill>
        <p:spPr bwMode="auto">
          <a:xfrm>
            <a:off x="257173" y="1911350"/>
            <a:ext cx="5518269" cy="25692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740"/>
          <a:stretch/>
        </p:blipFill>
        <p:spPr bwMode="auto">
          <a:xfrm>
            <a:off x="5848566" y="1911350"/>
            <a:ext cx="6221514" cy="195675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5080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Penilaian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78"/>
          <a:stretch/>
        </p:blipFill>
        <p:spPr bwMode="auto">
          <a:xfrm>
            <a:off x="257174" y="1963420"/>
            <a:ext cx="7665499" cy="3644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1507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Dashboard Pembina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24"/>
          <a:stretch/>
        </p:blipFill>
        <p:spPr bwMode="auto">
          <a:xfrm>
            <a:off x="321944" y="1834530"/>
            <a:ext cx="7936081" cy="35070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43919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Laporan</a:t>
            </a:r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Absensi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6245"/>
          <a:stretch/>
        </p:blipFill>
        <p:spPr bwMode="auto">
          <a:xfrm>
            <a:off x="257174" y="1958339"/>
            <a:ext cx="7210426" cy="46988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86681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Laporan</a:t>
            </a:r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Penilaian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40"/>
          <a:stretch/>
        </p:blipFill>
        <p:spPr bwMode="auto">
          <a:xfrm>
            <a:off x="257174" y="1834530"/>
            <a:ext cx="9072990" cy="39947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9607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7019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Hasil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Sistem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7174" y="1214290"/>
            <a:ext cx="9288222" cy="19602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9690" y="1303694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Pengujian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dilakukan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pada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tiap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fitur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seperti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absensi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digital,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penyebaran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" panose="02040604050505020304" pitchFamily="18" charset="0"/>
              </a:rPr>
              <a:t>penilaian</a:t>
            </a:r>
            <a:r>
              <a:rPr lang="en-US" sz="1600" dirty="0" smtClean="0">
                <a:solidFill>
                  <a:srgbClr val="595959"/>
                </a:solidFill>
                <a:latin typeface="Century" panose="02040604050505020304" pitchFamily="18" charset="0"/>
              </a:rPr>
              <a:t>.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Uji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coba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ini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mencakup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berbagai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skenario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penggunaan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memastikan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bahwa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mampu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menangani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berbagai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situasi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operasional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dengan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" panose="02040604050505020304" pitchFamily="18" charset="0"/>
              </a:rPr>
              <a:t>baik</a:t>
            </a:r>
            <a:r>
              <a:rPr lang="en-US" sz="1600" dirty="0">
                <a:solidFill>
                  <a:srgbClr val="595959"/>
                </a:solidFill>
                <a:latin typeface="Century" panose="020406040505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2069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542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Hasil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BlackBox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Sistem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4" y="1214290"/>
            <a:ext cx="2649928" cy="38851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633" y="1214290"/>
            <a:ext cx="2649600" cy="403531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3258" y="1214290"/>
            <a:ext cx="2649600" cy="39793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883" y="1214290"/>
            <a:ext cx="2649600" cy="392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85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542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Hasil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BlackBox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Sistem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4" y="1214290"/>
            <a:ext cx="2649600" cy="397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52" y="1248796"/>
            <a:ext cx="2649600" cy="39996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730" y="1214290"/>
            <a:ext cx="2649600" cy="39145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7508" y="1199890"/>
            <a:ext cx="2649600" cy="40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1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542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Hasil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BlackBox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Sistem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4" y="1214289"/>
            <a:ext cx="2631124" cy="38782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77" y="1214289"/>
            <a:ext cx="2725407" cy="387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5598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Hasil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Beta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Sistem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3199" y="1214290"/>
            <a:ext cx="1721826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nn-NO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Aspek Usability</a:t>
            </a:r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664393"/>
              </p:ext>
            </p:extLst>
          </p:nvPr>
        </p:nvGraphicFramePr>
        <p:xfrm>
          <a:off x="257174" y="1862125"/>
          <a:ext cx="4321175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0170"/>
                <a:gridCol w="453390"/>
                <a:gridCol w="859790"/>
                <a:gridCol w="628650"/>
                <a:gridCol w="1019175"/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Jawaban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Skor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Responden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 Skor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Nilai Presentase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Sangat Setuju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(79/95)x100%= 83,16%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Kurang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Tidak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Sangat Tidak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827374"/>
              </p:ext>
            </p:extLst>
          </p:nvPr>
        </p:nvGraphicFramePr>
        <p:xfrm>
          <a:off x="257173" y="4681061"/>
          <a:ext cx="4321175" cy="165115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0170"/>
                <a:gridCol w="453390"/>
                <a:gridCol w="859790"/>
                <a:gridCol w="628650"/>
                <a:gridCol w="1019175"/>
              </a:tblGrid>
              <a:tr h="370999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Jawaban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Skor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Responden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 Skor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Nilai Presentase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Sangat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(79/95)x100%= 83,16%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64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Kurang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Tidak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6147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Sangat Tidak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7173" y="4004537"/>
            <a:ext cx="1721826" cy="41485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nn-NO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Aspek Navigasi</a:t>
            </a:r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736317"/>
              </p:ext>
            </p:extLst>
          </p:nvPr>
        </p:nvGraphicFramePr>
        <p:xfrm>
          <a:off x="6838778" y="1862125"/>
          <a:ext cx="4321175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0170"/>
                <a:gridCol w="453390"/>
                <a:gridCol w="859790"/>
                <a:gridCol w="628650"/>
                <a:gridCol w="1019175"/>
              </a:tblGrid>
              <a:tr h="24861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Jawaban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Skor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Responden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 Skor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Nilai Presentase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Sangat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(79/95)x100%= 83,16%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Kurang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Tidak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227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Sangat Tidak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838778" y="1214902"/>
            <a:ext cx="2114721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nn-NO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Aspek Garfik Visual</a:t>
            </a:r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900706"/>
              </p:ext>
            </p:extLst>
          </p:nvPr>
        </p:nvGraphicFramePr>
        <p:xfrm>
          <a:off x="6838777" y="4681061"/>
          <a:ext cx="4321175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0170"/>
                <a:gridCol w="453390"/>
                <a:gridCol w="859790"/>
                <a:gridCol w="628650"/>
                <a:gridCol w="1019175"/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Jawaban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Skor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Responden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 Skor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Nilai Presentase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Sangat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(80/95)x100%= 84,21%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Kurang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Tidak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Sangat Tidak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80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838777" y="4004537"/>
            <a:ext cx="2114721" cy="41485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nn-NO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Aspek Contents</a:t>
            </a:r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43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26990" y="1735931"/>
            <a:ext cx="8938021" cy="3386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1802" y="2800552"/>
            <a:ext cx="5588397" cy="1256896"/>
          </a:xfrm>
        </p:spPr>
        <p:txBody>
          <a:bodyPr anchor="ctr">
            <a:noAutofit/>
          </a:bodyPr>
          <a:lstStyle/>
          <a:p>
            <a:pPr algn="ctr"/>
            <a:r>
              <a:rPr lang="en-US" sz="44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BAB 2</a:t>
            </a:r>
            <a:br>
              <a:rPr lang="en-US" sz="44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</a:br>
            <a:r>
              <a:rPr lang="en-US" sz="44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TINJAUAN PUSTAKA</a:t>
            </a:r>
            <a:endParaRPr lang="en-US" sz="44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68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5598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Hasil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Beta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Sistem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3199" y="1214290"/>
            <a:ext cx="2236642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nn-NO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Aspek Compatibility</a:t>
            </a:r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7173" y="4004537"/>
            <a:ext cx="2272668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nn-NO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Aspek Loading Time</a:t>
            </a:r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38778" y="1214902"/>
            <a:ext cx="2114721" cy="41485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nn-NO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Aspek Functionality</a:t>
            </a:r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38777" y="4004537"/>
            <a:ext cx="2114721" cy="41485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nn-NO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Aspek Accessibility</a:t>
            </a:r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691749"/>
              </p:ext>
            </p:extLst>
          </p:nvPr>
        </p:nvGraphicFramePr>
        <p:xfrm>
          <a:off x="257173" y="1862125"/>
          <a:ext cx="4321175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0170"/>
                <a:gridCol w="453390"/>
                <a:gridCol w="859790"/>
                <a:gridCol w="628650"/>
                <a:gridCol w="1019175"/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Jawaban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Skor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Responden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 Skor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Nilai Presentase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Sangat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(81/95)x100%= 85,26%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Kurang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Tidak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Sangat Tidak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81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697715"/>
              </p:ext>
            </p:extLst>
          </p:nvPr>
        </p:nvGraphicFramePr>
        <p:xfrm>
          <a:off x="257173" y="4681061"/>
          <a:ext cx="4321175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0170"/>
                <a:gridCol w="453390"/>
                <a:gridCol w="859790"/>
                <a:gridCol w="628650"/>
                <a:gridCol w="1019175"/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Jawaban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Skor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Responden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 Skor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Nilai Presentase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Sangat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(79/95)x100%= 83,16%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Kurang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Tidak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Sangat Tidak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048402"/>
              </p:ext>
            </p:extLst>
          </p:nvPr>
        </p:nvGraphicFramePr>
        <p:xfrm>
          <a:off x="6838777" y="1862125"/>
          <a:ext cx="4321175" cy="16459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0170"/>
                <a:gridCol w="453390"/>
                <a:gridCol w="859790"/>
                <a:gridCol w="628650"/>
                <a:gridCol w="1019175"/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Jawaban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Skor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Responden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 Skor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Nilai Presentase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Sangat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(78/95)x100%= 82,11%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Kurang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Tidak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Sangat Tidak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7995254"/>
              </p:ext>
            </p:extLst>
          </p:nvPr>
        </p:nvGraphicFramePr>
        <p:xfrm>
          <a:off x="6792910" y="4681061"/>
          <a:ext cx="4321175" cy="18529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0170"/>
                <a:gridCol w="453390"/>
                <a:gridCol w="859790"/>
                <a:gridCol w="628650"/>
                <a:gridCol w="1019175"/>
              </a:tblGrid>
              <a:tr h="46990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Jawaban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Skor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Responden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 Skor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Nilai Presentase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Sangat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(78/95)x100%= 82,11%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Kurang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Tidak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6863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Sangat Tidak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78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656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5598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Hasil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Beta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Sistem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3199" y="1214290"/>
            <a:ext cx="2236642" cy="414857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nn-NO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Aspek Interactivity</a:t>
            </a:r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636764"/>
              </p:ext>
            </p:extLst>
          </p:nvPr>
        </p:nvGraphicFramePr>
        <p:xfrm>
          <a:off x="293199" y="1862125"/>
          <a:ext cx="4321175" cy="17538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0170"/>
                <a:gridCol w="453390"/>
                <a:gridCol w="859790"/>
                <a:gridCol w="628650"/>
                <a:gridCol w="1019175"/>
              </a:tblGrid>
              <a:tr h="47371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Jawaban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Skor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Responden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 Skor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Nilai Presentase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Sangat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35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(83/95)x100%= 87,37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48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Kurang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Tidak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Sangat Tidak Setuju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0">
                <a:tc gridSpan="2"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Jumlah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19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>
                          <a:effectLst/>
                        </a:rPr>
                        <a:t>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id-ID" sz="12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607" y="1862125"/>
            <a:ext cx="4572000" cy="16859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607" y="3774945"/>
            <a:ext cx="4572000" cy="153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4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26990" y="1735931"/>
            <a:ext cx="8938021" cy="3386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403" y="2800552"/>
            <a:ext cx="7343195" cy="1256896"/>
          </a:xfrm>
        </p:spPr>
        <p:txBody>
          <a:bodyPr anchor="ctr">
            <a:noAutofit/>
          </a:bodyPr>
          <a:lstStyle/>
          <a:p>
            <a:pPr algn="ctr"/>
            <a:r>
              <a:rPr lang="en-US" sz="44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BAB 5</a:t>
            </a:r>
            <a:br>
              <a:rPr lang="en-US" sz="44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</a:br>
            <a:r>
              <a:rPr lang="en-US" sz="44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Kesimpulan</a:t>
            </a:r>
            <a:r>
              <a:rPr lang="en-US" sz="44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44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Dan Saran</a:t>
            </a:r>
            <a:endParaRPr lang="en-US" sz="44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93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2501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Kesimpulan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7174" y="1214290"/>
            <a:ext cx="9288222" cy="5053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9473" y="1666482"/>
            <a:ext cx="8223624" cy="3954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metode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Waterfall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terbukti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efektif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Marching Band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Gema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Oasis MAN 1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Samarinda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Hasil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metode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blackbox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menunjukkan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bahwa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seluruh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fitur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utama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telah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berjalan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sesuai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dengan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diharapkan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tanpa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mengalami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kendala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teknis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signifikan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Hasil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beta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menunjukkan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bahwa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memperoleh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nilai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persentase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sebesar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83,74%,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termasuk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kategori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"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Sangat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Baik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",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sehingga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dapat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diterima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dengan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baik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oleh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pengguna</a:t>
            </a:r>
            <a:endParaRPr lang="en-US" sz="16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3364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1317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Saran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7174" y="1214290"/>
            <a:ext cx="9288222" cy="50532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89473" y="1666482"/>
            <a:ext cx="8223624" cy="1984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1.	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Diharapkan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pada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selanjutnya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framework front-end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seperti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Vue.js, React,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Laravel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Livewire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lain-lain.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2.	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Penambahan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fitur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seperti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pendataan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alat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seragam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serta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pembuatan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surat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dispensasi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otomatis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7312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534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Penelitian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Terkait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-323850" y="1214290"/>
            <a:ext cx="12715875" cy="5491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8198533"/>
              </p:ext>
            </p:extLst>
          </p:nvPr>
        </p:nvGraphicFramePr>
        <p:xfrm>
          <a:off x="696000" y="1395939"/>
          <a:ext cx="10800000" cy="41473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000"/>
                <a:gridCol w="2160000"/>
                <a:gridCol w="2160000"/>
                <a:gridCol w="2160000"/>
                <a:gridCol w="2160000"/>
              </a:tblGrid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Aplikasi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Pengelolaan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Marching Band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</a:t>
                      </a:r>
                    </a:p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Syukron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2024)</a:t>
                      </a:r>
                    </a:p>
                    <a:p>
                      <a:pPr algn="ctr"/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Aplikasi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Pendaftaran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 di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Smk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Pasundan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Majalaya</a:t>
                      </a:r>
                      <a:endParaRPr lang="en-US" sz="11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Maulana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Faza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2022)</a:t>
                      </a:r>
                    </a:p>
                    <a:p>
                      <a:pPr algn="ctr"/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Unit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Mahasiswa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(UKM)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Universitas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Tarumanagara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</a:t>
                      </a:r>
                    </a:p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Putri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2023)</a:t>
                      </a:r>
                    </a:p>
                    <a:p>
                      <a:pPr algn="ctr"/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Rancang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Bangun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Menagemen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Ukm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Teater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Pangestu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</a:t>
                      </a:r>
                    </a:p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Rifqi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2023)</a:t>
                      </a:r>
                    </a:p>
                    <a:p>
                      <a:pPr algn="ctr"/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Aplikasi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Pendaftaran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Waterfall</a:t>
                      </a:r>
                    </a:p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Mulyanto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2023)</a:t>
                      </a:r>
                    </a:p>
                    <a:p>
                      <a:pPr algn="ctr"/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772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Waterfall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Prototype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Waterfall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Waterfall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Waterfall</a:t>
                      </a:r>
                    </a:p>
                  </a:txBody>
                  <a:tcPr/>
                </a:tc>
              </a:tr>
              <a:tr h="20736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bertujuan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mempermudah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pengelolaan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Gita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Caraka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Marching Band di Madrasah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Matholi’ul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Huda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Pucakwangi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yang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meliputi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pengelolaan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data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keanggotaan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keuangan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pengembangan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digunakan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adalah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Waterfall,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PHP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sebagai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bahasa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pemrograman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CodeIgniter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sebagai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framework,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MySQL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sebagai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database.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Hasil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menunjukkan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bahwa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dikembangkan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mampu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mempermudah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pengelolaan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seperti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pendataan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seragam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surat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menyurat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izin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dispensasi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penyusunan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laporan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keuangan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bertujuan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meningkatkan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efisiensi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pengelolaan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pendaftaran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data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siswa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agar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cepat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tepat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akurat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melalui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pengembangan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aplikasi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9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web. </a:t>
                      </a:r>
                      <a:endParaRPr lang="en-US" sz="9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bertujuan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mempermudah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akses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layanan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perekrutan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sehingga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membantu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pengurus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mengelola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organisasi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serta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memperlancar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penyampaian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mengenai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UKM di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Untar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dikembangkan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menggunakan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Waterfall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PHP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sebagai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bahasa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pemrograman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MySQL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sebagai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database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menggunakan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Waterfall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dukungan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bahasa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pemrograman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PHP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database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MySQL.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Tujuan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adalah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merancang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website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meningkatkan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efisiensi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manajemen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Unit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Mahasiswa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(UKM)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Teater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Pangestu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Universitas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Islam Madura (UIM).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Selain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itu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juga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dikembangkan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mempermudah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perekrutan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baru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secara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terstruktur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efektif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menggunakan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Waterfall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dibantu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bahasa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pemrograman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PHP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framework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Codeigniter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database Maria DB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Pengembangan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aplikasi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bertujuan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membantu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pendaftaran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bagi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siswa-siswi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sehingga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mengurangi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penggunaan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kertas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berlebihan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kinerja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dari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unit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kesiswaan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sehingga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perlu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lagi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melakukan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pendataan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secara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manual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berulang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050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5349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Penelitian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Terkait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-323850" y="1214290"/>
            <a:ext cx="12715875" cy="5491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974434"/>
              </p:ext>
            </p:extLst>
          </p:nvPr>
        </p:nvGraphicFramePr>
        <p:xfrm>
          <a:off x="696000" y="1395939"/>
          <a:ext cx="10800000" cy="3874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60000"/>
                <a:gridCol w="2160000"/>
                <a:gridCol w="2160000"/>
                <a:gridCol w="2160000"/>
                <a:gridCol w="2160000"/>
              </a:tblGrid>
              <a:tr h="2448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 dirty="0">
                        <a:solidFill>
                          <a:srgbClr val="595959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smtClean="0">
                          <a:solidFill>
                            <a:srgbClr val="595959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  <a:tr h="619125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Rancang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Bangun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Website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smk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Yappika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Legok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Tangerang</a:t>
                      </a:r>
                    </a:p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Susila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2020)</a:t>
                      </a:r>
                    </a:p>
                  </a:txBody>
                  <a:tcPr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Manajemen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UKM English Club PSDKU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Polinema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 Kediri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Framework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Laravel</a:t>
                      </a:r>
                      <a:endParaRPr lang="en-US" sz="11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(Arya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Hafizh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Tofani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Fadelis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Sukya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2023)</a:t>
                      </a:r>
                    </a:p>
                    <a:p>
                      <a:pPr algn="ctr"/>
                      <a:endParaRPr lang="en-US" sz="1100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Perancangan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Manajemen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Pada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Sekolah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Menengah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Kejuruan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Negeri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5 Kota Bandung</a:t>
                      </a:r>
                    </a:p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Nuryansyah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&amp;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Hermawan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2021)</a:t>
                      </a:r>
                    </a:p>
                  </a:txBody>
                  <a:tcP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Rancang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Bangun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Aplikasi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Pendaftaran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Tari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Saman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Sma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Negeri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32 Jakarta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Menggunakan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Model Prototype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</a:t>
                      </a:r>
                    </a:p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Riastuti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2022)</a:t>
                      </a:r>
                    </a:p>
                  </a:txBody>
                  <a:tcP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Rancang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Bangun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 (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Kasus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: SMA 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Negeri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6 Bekasi)</a:t>
                      </a:r>
                    </a:p>
                    <a:p>
                      <a:pPr algn="ctr"/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Khalda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al., 2020)</a:t>
                      </a:r>
                    </a:p>
                    <a:p>
                      <a:pPr algn="ctr"/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77200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Waterfall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R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Waterfall</a:t>
                      </a:r>
                    </a:p>
                  </a:txBody>
                  <a:tcPr>
                    <a:lnL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Waterfall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Prototype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11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Prototype</a:t>
                      </a:r>
                      <a:endParaRPr lang="en-US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207360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menggunakan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Waterfall,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dibantu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bahasa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pemrograman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PHP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framework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Codeigniter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menghasilkan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sebuah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website yang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memberikan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kemudahan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pengelolaan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seperti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percepatan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pendaftaran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(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siswa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pemantauan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absensi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hingga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pemberian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nilai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oleh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pelatih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kini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dilakukan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secara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digital.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bertujuan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mengembangkan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manajemen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Unit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Mahasiswa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(UKM)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English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Club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PSDKU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Politeknik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Negeri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Malang (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Polinema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) di Kediri.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dibangun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menggunakan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framework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Laravel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bahasa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pemrograman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PHP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serta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memanfaatkan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database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PostgreSQL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mendukung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pengelolaan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secara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efisien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terstruktur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>
                    <a:lnT w="12700" cap="flat" cmpd="sng" algn="ctr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Tujuan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menyelesaikan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permasalahan</a:t>
                      </a:r>
                      <a:r>
                        <a:rPr lang="en-US" sz="9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tidak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terstrukturnya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di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SMK</a:t>
                      </a:r>
                      <a:r>
                        <a:rPr lang="en-US" sz="900" baseline="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Negeri</a:t>
                      </a:r>
                      <a:r>
                        <a:rPr lang="en-US" sz="900" dirty="0" smtClean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 Bandung.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terfokus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pada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tentang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list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berita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galeri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jadwal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nilai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anggota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alumni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setiap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dibuat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menggunakan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bahasa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pemrograman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PHP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database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MySQL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bertujuan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membuat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aplikasi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pendaftaran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Tari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Saman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SMA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Negeri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32 Jakarta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berbasis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web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sehingga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dapat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mempermudah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proses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pendaftaran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memerlukan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waktu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relatif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lebih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singkat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digunakan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adalah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Prototype.</a:t>
                      </a:r>
                      <a:endParaRPr lang="en-US" sz="9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bertujuan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untuk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merancang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informasi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mencakup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pendaftaran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online,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pencatatan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absensi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pengelolaan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prestasi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nilai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siswa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dalam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kegiatan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ekstrakurikuler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penelitian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yang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digunakan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adalah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metode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prototyping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yang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meliputi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tahapan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pengumpulan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data,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perancangan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pengkodean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menggunakan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bahasa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pemrograman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PHP,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pengujian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sistem</a:t>
                      </a:r>
                      <a:r>
                        <a:rPr lang="en-US" sz="9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6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Teori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Pendukung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-323850" y="1214290"/>
            <a:ext cx="12715875" cy="5491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93668" y="2120577"/>
            <a:ext cx="10294459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Marching Band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sekelompok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barisan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orang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memainkan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atau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beberapa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lagu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dengan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alat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musik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sambil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berbaris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bergerak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berjalan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membentuk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berbagai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visualisai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gerakan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Faradila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et al., 2024)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93668" y="1666285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Marching Band 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93667" y="3531984"/>
            <a:ext cx="10294459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gabungan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berbagai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komponen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teknologi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saling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bekerjasama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menghasilkan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guna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memperoleh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jalur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komunikasi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organisasi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atau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kelompok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&amp;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Ridho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2020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).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93668" y="3077692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93668" y="4943391"/>
            <a:ext cx="10294458" cy="156966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Madrasah Aliyah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Negeri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1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Samarinda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Plus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Keterampilan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Riset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madrasah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aliyah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negeri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yang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membekali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lulusannya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dengan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life skills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karena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memiliki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keunggulan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bidang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ketrampilan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/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vokasi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MAN 1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Samarinda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berdiri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pada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tahun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1978,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ditetapkan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sebagai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madrasah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aliyah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plus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ketrampilan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oleh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Dirjen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Pendidikan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Islam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pada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tahun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2016. Madrasah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berlokasi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di Jl.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Pangeran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Suryanata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Kelurahan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Air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Putih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Kecamatan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Samarinda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Ulu, Kota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Samarinda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Provinsi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Kalimantan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Timur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3668" y="4489099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MAN 1 SAMARINDA</a:t>
            </a:r>
          </a:p>
        </p:txBody>
      </p:sp>
    </p:spTree>
    <p:extLst>
      <p:ext uri="{BB962C8B-B14F-4D97-AF65-F5344CB8AC3E}">
        <p14:creationId xmlns:p14="http://schemas.microsoft.com/office/powerpoint/2010/main" val="357369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Teori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Pendukung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-323850" y="1214290"/>
            <a:ext cx="12715875" cy="5491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393668" y="2120577"/>
            <a:ext cx="10294459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Website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sekumpulan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halaman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berisi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berbentuk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digital.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tersebut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bisa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berupa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teks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gambar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audio, video,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animasi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atau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gabungan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semuanya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Mulyanto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et al., 2023). 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93668" y="1666285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Website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93667" y="3350829"/>
            <a:ext cx="5541307" cy="304698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pendekatan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sistematis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berurutan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Model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disebut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waterfall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karena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setiap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tahapan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harus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diselesaikan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sepenuhnya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sebelum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berlanjut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tahap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berikutnya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endParaRPr lang="en-US" sz="1600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algn="just"/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Ada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beberapa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tahapan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model waterfall,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yaitu</a:t>
            </a:r>
            <a:endParaRPr lang="en-US" sz="1600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Requirement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Design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Implementation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Verification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Maintenance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93668" y="2896537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Metode</a:t>
            </a: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 Waterfall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536061"/>
            <a:ext cx="45910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59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Teori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Pendukung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-323850" y="1214290"/>
            <a:ext cx="12715875" cy="5491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93667" y="2183710"/>
            <a:ext cx="10294459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PHP (Hypertext Preprocessor)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bahasa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skrip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server yang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dirancang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khusus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web.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Sebagai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lunak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sumber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terbuka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PHP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memungkinkan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membuat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halaman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web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dinamis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interaktif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dengan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mudah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Keunggulan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utama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PHP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terletak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pada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kemampuannya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disematkan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langsung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HTML,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sehingga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memudahkan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integrasi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antara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kode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konten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web 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GeeksforGeeks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2024b).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93668" y="1729418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PHP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3668" y="4147611"/>
            <a:ext cx="10294458" cy="156966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Laravel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framework PHP open-source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dirancang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membuat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web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menjadi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lebih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mudah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lebih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cepat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bawaan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framework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pola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arsitektur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MVC (Model-View-Controller) yang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membantumemisahkan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logika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aplikasi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tampilan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pengelolaan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data. Framework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menawarkan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berbagai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alat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pustaka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membantu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menangani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berbagai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aspek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web,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mulai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routing,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otentikasi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hingga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manajemen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basis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data 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GeeksforGeeks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2024).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3668" y="3693319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Laravel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96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Teori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Pendukung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-332476" y="1248796"/>
            <a:ext cx="12715875" cy="5491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93667" y="2183710"/>
            <a:ext cx="10294459" cy="156966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Visual Studio Code (VS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Code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sebuah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teks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editor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ringan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handal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dibuat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oleh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Microsoft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operasi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multiplatform,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artinya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tersedia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juga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versi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Linux, Mac,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Windows. </a:t>
            </a:r>
          </a:p>
          <a:p>
            <a:pPr algn="just"/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Teks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editor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langsung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mendukung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bahasa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JavaScript, Typescript,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Node.js,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serta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bahasa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pemrograman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lainnya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dengan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bantuan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plugin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dapat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dipasang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via marketplace Visual Studio Code 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seperti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C++, C#, Python, Go, Java,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dst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).</a:t>
            </a:r>
            <a:r>
              <a:rPr lang="pt-BR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Ummy Gusti Salamah dalam Saputro (2021)</a:t>
            </a:r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93668" y="1729418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Visual Studio Code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3668" y="4397778"/>
            <a:ext cx="10294458" cy="107721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Basis data (database)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umum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kumpulan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item data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saling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berhubungan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dengan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lainnya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diorganisasikan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berdasarkan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skema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atau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struktur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tertentu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Data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dapat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disimpan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keras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(hardware)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dimanipulasi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lunak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(software)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memenuhi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kegunaan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tertentu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Ginantra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N, L, W, S et al., 2020).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3668" y="3943486"/>
            <a:ext cx="3893660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76951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Teori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Pendukung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-332476" y="1248796"/>
            <a:ext cx="12715875" cy="5491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93668" y="2131884"/>
            <a:ext cx="10294458" cy="1323439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Database Management System (DBMS)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sebuah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lunak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dirancang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melakukan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pemrosesan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basis data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menjalankan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operasi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diminta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oleh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pengguna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Ginantra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N, L, W, S et al., 2020).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Mysql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sangat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baik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digunakan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karena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dapat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menangani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lapisan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security,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seperti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nama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host,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izin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akses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mengakses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level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subnetmask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kata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sandi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terpenting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bersifat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gratis 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Sama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&amp; David, 2021).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3668" y="1677592"/>
            <a:ext cx="3893660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12732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Teori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Pendukung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-332476" y="1248796"/>
            <a:ext cx="12715875" cy="5491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93668" y="1943532"/>
            <a:ext cx="10294458" cy="83099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Unified Model Language (UML)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standar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bahasa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permodelan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digunakan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menspesifikkan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mendokumentasikan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membangun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lunak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Triandini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et al., 2022).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UML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terbagi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menjadi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beberapa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diagram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memiliki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tujuan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fungsi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notasinya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masing-masing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3668" y="1489240"/>
            <a:ext cx="3893660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Unified Model Language (UML)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ABE43C0-A880-8DA7-6747-CD6021084DA3}"/>
              </a:ext>
            </a:extLst>
          </p:cNvPr>
          <p:cNvSpPr txBox="1"/>
          <p:nvPr/>
        </p:nvSpPr>
        <p:spPr>
          <a:xfrm>
            <a:off x="393668" y="2877511"/>
            <a:ext cx="1029445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600" dirty="0" smtClean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1. Use 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Case Diagram</a:t>
            </a:r>
          </a:p>
          <a:p>
            <a:pPr algn="just"/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Diagram use case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menjelaskan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semua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skenario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penggunaan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yang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akan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dikembangkan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sistem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,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yaitu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tentang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fungsi-fungsi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apa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yang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sistem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bisa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atau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harus</a:t>
            </a:r>
            <a:r>
              <a:rPr lang="en-ID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dilakukan</a:t>
            </a:r>
            <a:r>
              <a:rPr lang="en-ID" sz="1600" dirty="0" smtClean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.</a:t>
            </a:r>
            <a:endParaRPr lang="en-ID" sz="1600" dirty="0" smtClean="0">
              <a:solidFill>
                <a:srgbClr val="595959"/>
              </a:solidFill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pPr algn="just"/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pPr algn="just"/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2.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Activity Diagram</a:t>
            </a:r>
          </a:p>
          <a:p>
            <a:pPr algn="just"/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Diagram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aktivitas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atau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activiy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diagram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merupakan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visualisasi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perilaku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pengguna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dalam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bentuk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aktivitas-aktivitas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ketika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berinteraksi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ID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dengan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system</a:t>
            </a:r>
            <a:r>
              <a:rPr lang="en-ID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.</a:t>
            </a:r>
          </a:p>
          <a:p>
            <a:pPr algn="just"/>
            <a:endParaRPr lang="en-ID" sz="1600" dirty="0">
              <a:solidFill>
                <a:srgbClr val="595959"/>
              </a:solidFill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pPr algn="just"/>
            <a:r>
              <a:rPr lang="en-ID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3. Class 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Diagram</a:t>
            </a:r>
          </a:p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Diagram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kelas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atau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class diagram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suatu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diagram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berfungsi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memvisualisasikan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struktur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statis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dari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suatu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sistem</a:t>
            </a:r>
            <a:endParaRPr lang="en-ID" sz="1600" dirty="0">
              <a:solidFill>
                <a:srgbClr val="595959"/>
              </a:solidFill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pPr algn="just"/>
            <a:endParaRPr lang="en-ID" sz="1600" dirty="0">
              <a:solidFill>
                <a:srgbClr val="595959"/>
              </a:solidFill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pPr algn="just"/>
            <a:r>
              <a:rPr lang="en-ID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4. Sequence </a:t>
            </a:r>
            <a:r>
              <a:rPr lang="en-ID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Diagram </a:t>
            </a:r>
          </a:p>
          <a:p>
            <a:pPr algn="just"/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Diagram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sekuens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merupakan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penggambaran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bagaimana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bagian-bagian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berbeda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dari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suatu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berinteraksi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secara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berurut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ketika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suatu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 use case </a:t>
            </a:r>
            <a:r>
              <a:rPr lang="en-US" sz="1600" dirty="0" err="1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dieksekusi</a:t>
            </a:r>
            <a:r>
              <a:rPr lang="en-US" sz="1600" dirty="0">
                <a:solidFill>
                  <a:srgbClr val="595959"/>
                </a:solidFill>
                <a:effectLst/>
                <a:latin typeface="Century Gothic" panose="020B0502020202020204" pitchFamily="34" charset="0"/>
                <a:ea typeface="Calibri" panose="020F0502020204030204" pitchFamily="34" charset="0"/>
              </a:rPr>
              <a:t>.</a:t>
            </a:r>
          </a:p>
          <a:p>
            <a:pPr algn="just"/>
            <a:endParaRPr lang="en-US" sz="1600" dirty="0">
              <a:solidFill>
                <a:srgbClr val="595959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pPr marL="228600" indent="-228600" algn="ctr">
              <a:buAutoNum type="arabicPeriod"/>
            </a:pPr>
            <a:endParaRPr lang="en-ID" sz="1600" dirty="0">
              <a:solidFill>
                <a:srgbClr val="595959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737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36716" y="474452"/>
            <a:ext cx="12465433" cy="5960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5179" y="571365"/>
            <a:ext cx="4261643" cy="1256896"/>
          </a:xfrm>
        </p:spPr>
        <p:txBody>
          <a:bodyPr anchor="ctr">
            <a:noAutofit/>
          </a:bodyPr>
          <a:lstStyle/>
          <a:p>
            <a:pPr algn="ctr"/>
            <a:r>
              <a:rPr lang="en-US" sz="44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DAFTAR ISI</a:t>
            </a:r>
            <a:endParaRPr lang="en-US" sz="44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395822" y="2642715"/>
            <a:ext cx="2778601" cy="1256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BAB 1</a:t>
            </a:r>
          </a:p>
          <a:p>
            <a:pPr algn="ctr"/>
            <a:r>
              <a:rPr lang="en-US" sz="28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PENDAHULUAN</a:t>
            </a:r>
            <a:endParaRPr lang="en-US" sz="28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981798" y="2643254"/>
            <a:ext cx="2173949" cy="1256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BAB 2</a:t>
            </a:r>
          </a:p>
          <a:p>
            <a:pPr algn="ctr"/>
            <a:r>
              <a:rPr lang="en-US" sz="28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TINJAUAN</a:t>
            </a:r>
          </a:p>
          <a:p>
            <a:pPr algn="ctr"/>
            <a:r>
              <a:rPr lang="en-US" sz="28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PUSTAKA</a:t>
            </a:r>
            <a:endParaRPr lang="en-US" sz="28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7963122" y="2649005"/>
            <a:ext cx="2559940" cy="1256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BAB 3</a:t>
            </a:r>
          </a:p>
          <a:p>
            <a:pPr algn="ctr"/>
            <a:r>
              <a:rPr lang="en-US" sz="28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METODOLOGI</a:t>
            </a:r>
          </a:p>
          <a:p>
            <a:pPr algn="ctr"/>
            <a:r>
              <a:rPr lang="en-US" sz="28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PENELITIAN</a:t>
            </a:r>
            <a:endParaRPr lang="en-US" sz="28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388524" y="4363954"/>
            <a:ext cx="2568952" cy="1256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BAB 4</a:t>
            </a:r>
          </a:p>
          <a:p>
            <a:pPr algn="ctr"/>
            <a:r>
              <a:rPr lang="en-US" sz="28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Hasil</a:t>
            </a:r>
            <a:r>
              <a:rPr lang="en-US" sz="28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28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28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Pembahasan</a:t>
            </a:r>
            <a:endParaRPr lang="en-US" sz="28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6289737" y="4294943"/>
            <a:ext cx="2586844" cy="1256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BAB 5</a:t>
            </a:r>
          </a:p>
          <a:p>
            <a:pPr algn="ctr"/>
            <a:r>
              <a:rPr lang="en-US" sz="28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Kesimpulan</a:t>
            </a:r>
            <a:r>
              <a:rPr lang="en-US" sz="28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Dan Saran</a:t>
            </a:r>
            <a:endParaRPr lang="en-US" sz="28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628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Teori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Pendukung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-332476" y="1248796"/>
            <a:ext cx="12715875" cy="5491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93668" y="1943532"/>
            <a:ext cx="10294458" cy="58477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Menurut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Suyanto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Hanafi et al. (2020)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kriteria-kriteria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website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dapat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dikatakan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sebagai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website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baik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sebagai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berikut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: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3668" y="1489240"/>
            <a:ext cx="3893660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Kriteria</a:t>
            </a: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 Situs Website Yang </a:t>
            </a:r>
            <a:r>
              <a:rPr lang="en-US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Baik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ABE43C0-A880-8DA7-6747-CD6021084DA3}"/>
              </a:ext>
            </a:extLst>
          </p:cNvPr>
          <p:cNvSpPr txBox="1"/>
          <p:nvPr/>
        </p:nvSpPr>
        <p:spPr>
          <a:xfrm>
            <a:off x="393668" y="2638268"/>
            <a:ext cx="10596386" cy="3738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Usability : </a:t>
            </a:r>
            <a:r>
              <a:rPr lang="sv-SE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Pengalaman </a:t>
            </a:r>
            <a:r>
              <a:rPr lang="sv-SE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pengguna dalam berinteraksi dengan </a:t>
            </a: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aplikasi </a:t>
            </a:r>
            <a:r>
              <a:rPr lang="sv-SE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atau situs </a:t>
            </a: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website.</a:t>
            </a:r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Navigasi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: 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Membantu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untuk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menemukan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jalan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mudah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ketika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menjelajahi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situs website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Grafik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Visual :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Desain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baik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setidaknya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memiliki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komposisi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warna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baik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konsisten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Content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: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Konten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harus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relevan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dengan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tujuan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situs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Compatibility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: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Harus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kompatibel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dengan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berbagai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perangkat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tampilannya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(browser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).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Loading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Time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Functionality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: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Seberapa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baik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sebuah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situs website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bekerja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dari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aspek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teknologinya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Accesibility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: 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Website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harus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bisa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dipakai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oleh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setiap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orang.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Interactivity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: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Dasar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dari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interaktivitas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hyperlinks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(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link)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mekanisme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 feedback. </a:t>
            </a:r>
            <a:endParaRPr lang="en-US" sz="1600" dirty="0">
              <a:solidFill>
                <a:srgbClr val="595959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</a:endParaRPr>
          </a:p>
          <a:p>
            <a:pPr marL="228600" indent="-228600" algn="ctr">
              <a:lnSpc>
                <a:spcPct val="150000"/>
              </a:lnSpc>
              <a:buAutoNum type="arabicPeriod"/>
            </a:pPr>
            <a:endParaRPr lang="en-ID" sz="1600" dirty="0">
              <a:solidFill>
                <a:srgbClr val="595959"/>
              </a:solidFill>
              <a:effectLst/>
              <a:latin typeface="Century Gothic" panose="020B0502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25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Teori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Pendukung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-332476" y="1248796"/>
            <a:ext cx="12715875" cy="5491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393668" y="1943532"/>
            <a:ext cx="10294458" cy="206210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Menurut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I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Gede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Iwan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Sudipa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dkk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Aliyah et al. (2025) User Acceptance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Testing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(UAT)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tahap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penting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proses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lunak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UAT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memastikan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bahwa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lunak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dikembangkan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memenuhi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kebutuhan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harapan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pengguna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sebenarnya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sebelum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diluncurkan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resmi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endParaRPr lang="en-US" sz="1600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algn="just"/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algn="just"/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User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Acceptance Test (UAT)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atau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uji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penerimaan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User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proses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oleh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User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dimaksudkan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menghasilkan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dokumen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dijadikan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bukti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bahwa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software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dikembangkan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dapat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diterima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oleh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User 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Khusna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et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al., 2021).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3668" y="1489240"/>
            <a:ext cx="3893660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 User Acceptance Testing (UAT)</a:t>
            </a:r>
          </a:p>
        </p:txBody>
      </p:sp>
    </p:spTree>
    <p:extLst>
      <p:ext uri="{BB962C8B-B14F-4D97-AF65-F5344CB8AC3E}">
        <p14:creationId xmlns:p14="http://schemas.microsoft.com/office/powerpoint/2010/main" val="168191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488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Teori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Pendukung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-332476" y="1248796"/>
            <a:ext cx="12715875" cy="54913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393667" y="2183710"/>
            <a:ext cx="10294459" cy="107721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Black Box Testing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metode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perangkat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lunak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berfokus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pada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fungsionalitas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aplikasi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tanpa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memperhatikan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struktur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atau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kode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internalnya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bertujuan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mengidentifikasi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kesalahan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fungsi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seperti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kesalahan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operasi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aplikasi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atau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menu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hilang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(Muhammad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Arofiq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et al., 2023). 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93668" y="1729418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Blackbox</a:t>
            </a: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 Testing 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93668" y="3935896"/>
            <a:ext cx="10294458" cy="107721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Beta Testing 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Beta)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fase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melibatkan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pihak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ketiga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atau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eksternal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(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Enstein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et al., 2022).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melalui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beberapa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tahapan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yaitu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penyusunan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kuesioner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kemudian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dibagikan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kepada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responden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Responden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memberikan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jawaban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mereka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melalui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angket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dengan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skala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likert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3668" y="3481604"/>
            <a:ext cx="3893660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Beta Testing</a:t>
            </a:r>
          </a:p>
        </p:txBody>
      </p:sp>
    </p:spTree>
    <p:extLst>
      <p:ext uri="{BB962C8B-B14F-4D97-AF65-F5344CB8AC3E}">
        <p14:creationId xmlns:p14="http://schemas.microsoft.com/office/powerpoint/2010/main" val="22980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26990" y="1735931"/>
            <a:ext cx="8938021" cy="3386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403" y="2800552"/>
            <a:ext cx="7343195" cy="1256896"/>
          </a:xfrm>
        </p:spPr>
        <p:txBody>
          <a:bodyPr anchor="ctr">
            <a:noAutofit/>
          </a:bodyPr>
          <a:lstStyle/>
          <a:p>
            <a:pPr algn="ctr"/>
            <a:r>
              <a:rPr lang="en-US" sz="44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BAB 3</a:t>
            </a:r>
            <a:br>
              <a:rPr lang="en-US" sz="44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</a:br>
            <a:r>
              <a:rPr lang="en-US" sz="44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METOLODOGI PENELITIAN</a:t>
            </a:r>
          </a:p>
        </p:txBody>
      </p:sp>
    </p:spTree>
    <p:extLst>
      <p:ext uri="{BB962C8B-B14F-4D97-AF65-F5344CB8AC3E}">
        <p14:creationId xmlns:p14="http://schemas.microsoft.com/office/powerpoint/2010/main" val="1658321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6378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Tahapan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Pelaksanaan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51889" y="1906438"/>
            <a:ext cx="9288222" cy="392121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351" y="2650494"/>
            <a:ext cx="7325298" cy="20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028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Pengumpulan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Data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51889" y="1468395"/>
            <a:ext cx="9288222" cy="352629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984188" y="1823841"/>
            <a:ext cx="8223624" cy="115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Pengumpulan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data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bertujuan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mengumpulkan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data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dapat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dijadikan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landasan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Data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dikumpulkan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melalui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3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cara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yaitu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:</a:t>
            </a:r>
          </a:p>
        </p:txBody>
      </p:sp>
      <p:sp>
        <p:nvSpPr>
          <p:cNvPr id="8" name="Rectangle 7"/>
          <p:cNvSpPr/>
          <p:nvPr/>
        </p:nvSpPr>
        <p:spPr>
          <a:xfrm>
            <a:off x="1984188" y="3762871"/>
            <a:ext cx="1728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Studi</a:t>
            </a: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Pustaka</a:t>
            </a:r>
            <a:r>
              <a:rPr lang="en-US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5449830" y="3762871"/>
            <a:ext cx="12923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Observasi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479455" y="3786413"/>
            <a:ext cx="1545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Wawancara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981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2472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Data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dan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Sistem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972389" y="3013502"/>
            <a:ext cx="6247223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nn-NO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Perancangan data dalam penelitian ini menggunakan </a:t>
            </a:r>
            <a:r>
              <a:rPr lang="nn-NO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Entity Relationship </a:t>
            </a:r>
            <a:r>
              <a:rPr lang="nn-NO" sz="16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Diagram(ERD</a:t>
            </a:r>
            <a:r>
              <a:rPr lang="nn-NO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)</a:t>
            </a:r>
            <a:r>
              <a:rPr lang="nn-NO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3834" y="47284"/>
            <a:ext cx="6840000" cy="676343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6939" y="156228"/>
            <a:ext cx="4621106" cy="377741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95950" y="268370"/>
            <a:ext cx="21275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Terdapat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17 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Entitas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:</a:t>
            </a:r>
          </a:p>
        </p:txBody>
      </p:sp>
      <p:sp>
        <p:nvSpPr>
          <p:cNvPr id="6" name="Rectangle 5"/>
          <p:cNvSpPr/>
          <p:nvPr/>
        </p:nvSpPr>
        <p:spPr>
          <a:xfrm>
            <a:off x="391064" y="719067"/>
            <a:ext cx="21451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Members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Supervisor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Coaches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Posts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Registration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Semester</a:t>
            </a:r>
            <a:endParaRPr lang="en-US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00291" y="719067"/>
            <a:ext cx="216235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Presence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Attendances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Assessments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Schedule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Contact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Achievement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Gallery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95959"/>
                </a:solidFill>
                <a:latin typeface="Century Gothic" panose="020B0502020202020204" pitchFamily="34" charset="0"/>
              </a:rPr>
              <a:t>News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643994" y="3597215"/>
            <a:ext cx="3786996" cy="0"/>
          </a:xfrm>
          <a:prstGeom prst="line">
            <a:avLst/>
          </a:prstGeom>
          <a:ln w="28575">
            <a:solidFill>
              <a:srgbClr val="595959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984" y="761981"/>
            <a:ext cx="8970033" cy="9624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7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783"/>
          <a:stretch/>
        </p:blipFill>
        <p:spPr>
          <a:xfrm>
            <a:off x="1619610" y="0"/>
            <a:ext cx="8970033" cy="40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1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26990" y="1735931"/>
            <a:ext cx="8938021" cy="3386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5179" y="2800552"/>
            <a:ext cx="4261643" cy="1256896"/>
          </a:xfrm>
        </p:spPr>
        <p:txBody>
          <a:bodyPr anchor="ctr">
            <a:noAutofit/>
          </a:bodyPr>
          <a:lstStyle/>
          <a:p>
            <a:pPr algn="ctr"/>
            <a:r>
              <a:rPr lang="en-US" sz="44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BAB 1</a:t>
            </a:r>
            <a:br>
              <a:rPr lang="en-US" sz="44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</a:br>
            <a:r>
              <a:rPr lang="en-US" sz="44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PENDAHULUAN</a:t>
            </a:r>
            <a:endParaRPr lang="en-US" sz="44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52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14233" y="1322725"/>
            <a:ext cx="10163535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nn-NO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Pembuatan perancangan proses memerlukan skema UML, di antaranya </a:t>
            </a:r>
            <a:r>
              <a:rPr lang="nn-NO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use case diagram, activity diagram, class diagram, dan sequence diagram</a:t>
            </a:r>
            <a:r>
              <a:rPr lang="nn-NO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yang digunakan untuk menggambarkan secara rinci proses-proses yang berlangsung dalam aplikasi.</a:t>
            </a:r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74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623093" y="1815590"/>
            <a:ext cx="3666227" cy="47318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7174" y="3075057"/>
            <a:ext cx="3752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Use Case Diagram </a:t>
            </a:r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Pengunjung</a:t>
            </a:r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/ guest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606" y="1938382"/>
            <a:ext cx="19812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5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7174" y="3075057"/>
            <a:ext cx="3752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Use Case </a:t>
            </a:r>
            <a:r>
              <a:rPr lang="en-US" sz="20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Diagram </a:t>
            </a:r>
            <a:endParaRPr lang="en-US" sz="2000" b="1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Anggota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459191" y="1417013"/>
            <a:ext cx="5098213" cy="47318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4330" y="2097556"/>
            <a:ext cx="4407933" cy="337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22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7174" y="3075057"/>
            <a:ext cx="3752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Use Case </a:t>
            </a:r>
            <a:r>
              <a:rPr lang="en-US" sz="20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Diagram </a:t>
            </a:r>
            <a:endParaRPr lang="en-US" sz="2000" b="1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r>
              <a:rPr lang="en-US" sz="20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Pembina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59191" y="1028121"/>
            <a:ext cx="5098213" cy="57177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707" y="1214290"/>
            <a:ext cx="3733180" cy="544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6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7174" y="3075057"/>
            <a:ext cx="3752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Use Case </a:t>
            </a:r>
            <a:r>
              <a:rPr lang="en-US" sz="20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Diagram </a:t>
            </a:r>
            <a:endParaRPr lang="en-US" sz="2000" b="1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r>
              <a:rPr lang="en-US" sz="20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Pelatih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28202" y="1463226"/>
            <a:ext cx="5098213" cy="46394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133" y="1916043"/>
            <a:ext cx="43243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3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7174" y="3075057"/>
            <a:ext cx="37521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Use Case </a:t>
            </a:r>
            <a:r>
              <a:rPr lang="en-US" sz="20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Diagram </a:t>
            </a:r>
            <a:endParaRPr lang="en-US" sz="2000" b="1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Admin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286663" y="1028120"/>
            <a:ext cx="5098213" cy="58298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557" y="1121205"/>
            <a:ext cx="3338424" cy="564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7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1103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Activity Diagram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06" y="1214289"/>
            <a:ext cx="3574416" cy="5500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81" y="1214289"/>
            <a:ext cx="3965830" cy="5500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070" y="1214289"/>
            <a:ext cx="3965830" cy="550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4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1103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Activity Diagram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1028119"/>
            <a:ext cx="3965830" cy="58298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3422" y="1028119"/>
            <a:ext cx="3965830" cy="58298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544" y="1028119"/>
            <a:ext cx="3965830" cy="582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06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1103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Activity Diagram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4" y="1028120"/>
            <a:ext cx="3972540" cy="5829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271" y="1028118"/>
            <a:ext cx="3266529" cy="58298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357" y="961442"/>
            <a:ext cx="3638550" cy="589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98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1103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Activity Diagram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99" y="1095955"/>
            <a:ext cx="5358984" cy="57608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4" y="1095955"/>
            <a:ext cx="5356933" cy="576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33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175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Latar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Belakang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10076" y="1028120"/>
            <a:ext cx="7781924" cy="480176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9" y="1905000"/>
            <a:ext cx="3048000" cy="304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410076" y="1028120"/>
            <a:ext cx="769278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Di zaman modern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digitalisasi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telah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mengubah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pekerjaan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sebelumnya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manual,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menjadi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lebih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mudah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efisien</a:t>
            </a:r>
            <a:r>
              <a:rPr lang="en-US" sz="14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  <a:endParaRPr lang="en-US" sz="1400" dirty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MB 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Oasis Mansa,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atau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Marching Band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Gema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Oasis MAN 1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Samarinda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salah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satu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unit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ekstrakurikuler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di Madrasah Aliyah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Negeri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1 </a:t>
            </a:r>
            <a:r>
              <a:rPr lang="en-US" sz="14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Samarinda</a:t>
            </a:r>
            <a:r>
              <a:rPr lang="en-US" sz="14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Proses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pengelolaan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data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kehadiran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anggota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pemberian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materi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penilaian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performa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individu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juga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masih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manual.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Metode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waterfall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merupakan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salah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satu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metode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sistematis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berurutan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Setiap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tahapan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metode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harus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diselesaikan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penuh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sebelum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melanjutkan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tahap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berikutnya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.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Keunggulan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utama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dari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metode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waterfall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adalah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kualitas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dihasilkan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cenderung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lebih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baik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karena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setiap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tahap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bertahap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terstruktur</a:t>
            </a:r>
            <a:r>
              <a:rPr lang="en-US" sz="1400" dirty="0">
                <a:solidFill>
                  <a:srgbClr val="595959"/>
                </a:solidFill>
                <a:latin typeface="Century Gothic" panose="020B0502020202020204" pitchFamily="34" charset="0"/>
              </a:rPr>
              <a:t> (Wahid, 2020).</a:t>
            </a:r>
          </a:p>
        </p:txBody>
      </p:sp>
    </p:spTree>
    <p:extLst>
      <p:ext uri="{BB962C8B-B14F-4D97-AF65-F5344CB8AC3E}">
        <p14:creationId xmlns:p14="http://schemas.microsoft.com/office/powerpoint/2010/main" val="410215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1103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Activity Diagram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786" y="1132894"/>
            <a:ext cx="3460428" cy="572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6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5" y="443345"/>
            <a:ext cx="42975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7175" y="1706733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Class Diagram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92" y="196320"/>
            <a:ext cx="7200000" cy="646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379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1103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Sequence Diagram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83" y="2165050"/>
            <a:ext cx="5660717" cy="34463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059" y="1028119"/>
            <a:ext cx="4408421" cy="57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93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1103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Sequence Diagram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17" y="1028118"/>
            <a:ext cx="3508000" cy="58298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832" y="1028118"/>
            <a:ext cx="3508000" cy="582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63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1103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Sequence Diagram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102" y="1028119"/>
            <a:ext cx="3507109" cy="5828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417" y="1028119"/>
            <a:ext cx="3501515" cy="58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1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1103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Sequence Diagram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918" y="2078964"/>
            <a:ext cx="5511560" cy="37288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3884" y="1028119"/>
            <a:ext cx="3624571" cy="582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559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6623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Proses /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Algoritma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81103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Sequence Diagram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62" y="1679994"/>
            <a:ext cx="5705475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84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286294" y="1461940"/>
            <a:ext cx="7619412" cy="120032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nn-NO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Perancangan tampilan sistem disusun dalam </a:t>
            </a:r>
            <a:r>
              <a:rPr lang="nn-NO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bentuk wireframe</a:t>
            </a:r>
            <a:r>
              <a:rPr lang="nn-NO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yang berfungsi </a:t>
            </a:r>
            <a:r>
              <a:rPr lang="nn-NO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sebagai </a:t>
            </a:r>
            <a:r>
              <a:rPr lang="nn-NO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gambaran awal atau acuan dalam pengembangan visual sistem. </a:t>
            </a:r>
            <a:endParaRPr lang="en-US" sz="1600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55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625612" y="1540130"/>
            <a:ext cx="4940776" cy="46304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44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5534418" y="1197036"/>
            <a:ext cx="5928432" cy="44591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257174" y="1962849"/>
            <a:ext cx="4940776" cy="2927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46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8250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Rumusan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Masalah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5038" y="1756264"/>
            <a:ext cx="7781924" cy="257419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28862" y="1936879"/>
            <a:ext cx="7534275" cy="152285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Berdasarkan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latar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belakang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penelitian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maka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menjadi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rumusan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masalah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penelitian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adalah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“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Bagaimana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Membangun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Marching Band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Gema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Oasis MAN 1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Samarinda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Berbasis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Website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Dengan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Metode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Waterfall?”.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67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257174" y="2019585"/>
            <a:ext cx="5417648" cy="2984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5674822" y="1277114"/>
            <a:ext cx="5941952" cy="44692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4621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7174" y="2275374"/>
            <a:ext cx="5681118" cy="26736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240435" y="2152100"/>
            <a:ext cx="5682340" cy="29202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8260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257174" y="1214289"/>
            <a:ext cx="5543069" cy="4746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189421" y="1214289"/>
            <a:ext cx="5675740" cy="4746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056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74600" y="2135101"/>
            <a:ext cx="5639976" cy="32564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886078" y="1660647"/>
            <a:ext cx="6305922" cy="42053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9243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02588"/>
            <a:ext cx="5898545" cy="39336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5898545" y="1178579"/>
            <a:ext cx="6084498" cy="4057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5776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942325"/>
            <a:ext cx="5877275" cy="3393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938931" y="1615833"/>
            <a:ext cx="6067631" cy="40464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2610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52065" y="1593135"/>
            <a:ext cx="5692120" cy="37959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331788" y="1088505"/>
            <a:ext cx="5689443" cy="48052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018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94890" y="2003654"/>
            <a:ext cx="5853303" cy="29566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949350" y="1491978"/>
            <a:ext cx="5968071" cy="39800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872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257174" y="1784167"/>
            <a:ext cx="5665447" cy="28617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5865963" y="1675728"/>
            <a:ext cx="6110547" cy="30786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471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7174" y="1721400"/>
            <a:ext cx="5728408" cy="28861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275277" y="1721399"/>
            <a:ext cx="5728410" cy="28861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1556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6102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Batasan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Masalah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5038" y="1879550"/>
            <a:ext cx="7781924" cy="29339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28863" y="2012486"/>
            <a:ext cx="7534275" cy="230832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Penelitian </a:t>
            </a:r>
            <a:r>
              <a:rPr lang="sv-SE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dilakukan di Madrasah Aliyah Negeri 1 Samarinda</a:t>
            </a: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Website </a:t>
            </a:r>
            <a:r>
              <a:rPr lang="sv-SE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menggunakan bahasa pemrograman PHP untuk mengimplementasikan framework </a:t>
            </a: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Laravel.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Website </a:t>
            </a:r>
            <a:r>
              <a:rPr lang="sv-SE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yang dirancang ini diperuntukkan </a:t>
            </a: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bagi </a:t>
            </a:r>
            <a:r>
              <a:rPr lang="sv-SE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anggota, </a:t>
            </a: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pelatih, pembina dan </a:t>
            </a:r>
            <a:r>
              <a:rPr lang="sv-SE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admin</a:t>
            </a: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sv-SE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Marching Band Gema Oasis MAN 1 Samarinda, serta masyarakat umum. </a:t>
            </a:r>
            <a:endParaRPr lang="en-US" sz="16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257174" y="1629648"/>
            <a:ext cx="5703679" cy="32931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5944464" y="1731742"/>
            <a:ext cx="6131110" cy="30890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997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145031" y="1863272"/>
            <a:ext cx="5807196" cy="2876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951894" y="1694778"/>
            <a:ext cx="6011535" cy="32136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123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662454"/>
            <a:ext cx="6258143" cy="34656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240988" y="1511198"/>
            <a:ext cx="5951012" cy="37681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388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7173" y="1765085"/>
            <a:ext cx="5871915" cy="3251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557292" y="1744113"/>
            <a:ext cx="5634708" cy="32937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350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94891" y="1796889"/>
            <a:ext cx="5954176" cy="32973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049068" y="1697369"/>
            <a:ext cx="5980650" cy="3496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298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7174" y="1800184"/>
            <a:ext cx="5729574" cy="31729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747279" y="1718233"/>
            <a:ext cx="6354174" cy="33368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315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257174" y="1426685"/>
            <a:ext cx="6104451" cy="35245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269859" y="1214290"/>
            <a:ext cx="5922141" cy="39493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564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2"/>
          <a:stretch>
            <a:fillRect/>
          </a:stretch>
        </p:blipFill>
        <p:spPr>
          <a:xfrm>
            <a:off x="257174" y="1632671"/>
            <a:ext cx="5700089" cy="30471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852869" y="1559346"/>
            <a:ext cx="6339131" cy="31938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5811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9407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Perancangan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3123511" y="1369659"/>
            <a:ext cx="5944979" cy="39355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47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544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Siste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m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27934" y="1563190"/>
            <a:ext cx="9288222" cy="24374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260233" y="2205163"/>
            <a:ext cx="8223624" cy="115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Proses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dengan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menggunakan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strategi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User Acceptance Testing (UAT)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mencakup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Blackbox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b="1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Beta.</a:t>
            </a:r>
          </a:p>
        </p:txBody>
      </p:sp>
    </p:spTree>
    <p:extLst>
      <p:ext uri="{BB962C8B-B14F-4D97-AF65-F5344CB8AC3E}">
        <p14:creationId xmlns:p14="http://schemas.microsoft.com/office/powerpoint/2010/main" val="345337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528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Tujuan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Penelitian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5038" y="1879550"/>
            <a:ext cx="7781924" cy="29339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328863" y="2012486"/>
            <a:ext cx="7534275" cy="1522083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</a:t>
            </a: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enghasilkan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sebuah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berbasis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website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Marching Band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Gema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Oasis MAN 1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Samarinda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memudahkan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anggota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pelatih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pembina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masyarakat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mengakses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serta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mendukung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pengelolaan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internal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organisasi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efektif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544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Siste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m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06147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Blackbox</a:t>
            </a:r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Testing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36" y="1028120"/>
            <a:ext cx="3955552" cy="5760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111" y="1028120"/>
            <a:ext cx="3687777" cy="57608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911" y="1028120"/>
            <a:ext cx="3775089" cy="576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4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544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Siste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m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06147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Blackbox</a:t>
            </a:r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Testing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90" y="1028120"/>
            <a:ext cx="3805868" cy="57649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714" y="1028120"/>
            <a:ext cx="3793864" cy="576497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634" y="1028120"/>
            <a:ext cx="3778019" cy="576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69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544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Siste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m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06147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Blackbox</a:t>
            </a:r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Testing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99" y="1028120"/>
            <a:ext cx="3778019" cy="57649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348" y="1028120"/>
            <a:ext cx="51530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95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5445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Siste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m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06147" y="535677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Beta Testing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998" y="1375633"/>
            <a:ext cx="5932003" cy="521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4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26990" y="1735931"/>
            <a:ext cx="8938021" cy="33861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4403" y="2800552"/>
            <a:ext cx="7343195" cy="1256896"/>
          </a:xfrm>
        </p:spPr>
        <p:txBody>
          <a:bodyPr anchor="ctr">
            <a:noAutofit/>
          </a:bodyPr>
          <a:lstStyle/>
          <a:p>
            <a:pPr algn="ctr"/>
            <a:r>
              <a:rPr lang="en-US" sz="44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BAB 4</a:t>
            </a:r>
            <a:br>
              <a:rPr lang="en-US" sz="44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</a:br>
            <a:r>
              <a:rPr lang="en-US" sz="44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Hasil</a:t>
            </a:r>
            <a:r>
              <a:rPr lang="en-US" sz="44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44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dan</a:t>
            </a:r>
            <a:r>
              <a:rPr lang="en-US" sz="44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44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Pembahasan</a:t>
            </a:r>
            <a:endParaRPr lang="en-US" sz="44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34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5899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Metode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Waterfall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09" y="1905000"/>
            <a:ext cx="3048000" cy="304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349691" y="1459440"/>
            <a:ext cx="7692784" cy="3046988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sv-SE" sz="1600" dirty="0" smtClean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mencakup </a:t>
            </a:r>
            <a:r>
              <a:rPr lang="sv-SE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requirement, design, implementation, verification, dan </a:t>
            </a: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maintenance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Tahap </a:t>
            </a:r>
            <a:r>
              <a:rPr lang="sv-SE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requirement dilakukan melalui observasi dan wawancara untuk mengidentifikasi kebutuhan sistem, sedangkan tahap design merancang struktur dan alur </a:t>
            </a:r>
            <a:r>
              <a:rPr lang="sv-SE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Implementasi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dilakukan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dengan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Laravel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Bootstrap,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dilanjutkan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dengan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pengujian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melalui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UAT</a:t>
            </a:r>
          </a:p>
        </p:txBody>
      </p:sp>
    </p:spTree>
    <p:extLst>
      <p:ext uri="{BB962C8B-B14F-4D97-AF65-F5344CB8AC3E}">
        <p14:creationId xmlns:p14="http://schemas.microsoft.com/office/powerpoint/2010/main" val="416546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72"/>
          <a:stretch/>
        </p:blipFill>
        <p:spPr bwMode="auto">
          <a:xfrm>
            <a:off x="310514" y="1866079"/>
            <a:ext cx="5991226" cy="4565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57174" y="1465969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Home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104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599"/>
          <a:stretch/>
        </p:blipFill>
        <p:spPr bwMode="auto">
          <a:xfrm>
            <a:off x="196790" y="1800570"/>
            <a:ext cx="5272358" cy="27146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84"/>
          <a:stretch/>
        </p:blipFill>
        <p:spPr bwMode="auto">
          <a:xfrm>
            <a:off x="5538158" y="1731559"/>
            <a:ext cx="6468552" cy="39184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57174" y="1214290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Gallery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576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579"/>
          <a:stretch/>
        </p:blipFill>
        <p:spPr bwMode="auto">
          <a:xfrm>
            <a:off x="343510" y="1887216"/>
            <a:ext cx="5263659" cy="27624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3589"/>
          <a:stretch/>
        </p:blipFill>
        <p:spPr bwMode="auto">
          <a:xfrm>
            <a:off x="6095999" y="1887216"/>
            <a:ext cx="5635925" cy="36336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News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46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Contact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90"/>
          <a:stretch/>
        </p:blipFill>
        <p:spPr bwMode="auto">
          <a:xfrm>
            <a:off x="1232030" y="2310753"/>
            <a:ext cx="9293439" cy="22094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21675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39036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Manfaat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Penelitian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7174" y="1214290"/>
            <a:ext cx="11677652" cy="4746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3669" y="2576051"/>
            <a:ext cx="3479591" cy="304698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Memberikan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wawasan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baru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bagi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masyarakat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pentingnya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peranan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menunjang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pengetahuan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memberikan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bagi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kemajuan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masyarakat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khususnya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suatu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komunitas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marching band.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56205" y="2576051"/>
            <a:ext cx="3479591" cy="263084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Memberikan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manfaat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bagi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perguruan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tinggi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membina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menghasilkan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mahasiswa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berkualitas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selain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itu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juga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dapat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dijadikan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sebagai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koleksi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ilmiah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bagi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perpustakaan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Universitas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Mulawarman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18741" y="2576051"/>
            <a:ext cx="3479591" cy="2261517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Memudahkan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penyediaan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yang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jelas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kepada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anggota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pelatih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pembina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serta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mendukung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pengelolaan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internal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organisasi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secara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lebih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efisien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3668" y="1520091"/>
            <a:ext cx="3479591" cy="86979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Bagi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Masyarakat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56204" y="1523570"/>
            <a:ext cx="3479591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Bagi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Perguruan</a:t>
            </a:r>
            <a:r>
              <a:rPr lang="en-US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Tinggi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18741" y="1520091"/>
            <a:ext cx="3479591" cy="923330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Bagi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MB Oasis Mansa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7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Achievement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7159"/>
          <a:stretch/>
        </p:blipFill>
        <p:spPr bwMode="auto">
          <a:xfrm>
            <a:off x="1371005" y="2240832"/>
            <a:ext cx="8859039" cy="32541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68018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Registration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630"/>
          <a:stretch/>
        </p:blipFill>
        <p:spPr bwMode="auto">
          <a:xfrm>
            <a:off x="257175" y="2009751"/>
            <a:ext cx="6708964" cy="346802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22" b="25030"/>
          <a:stretch/>
        </p:blipFill>
        <p:spPr bwMode="auto">
          <a:xfrm>
            <a:off x="7101574" y="2009751"/>
            <a:ext cx="4773193" cy="15009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21924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Login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17"/>
          <a:stretch/>
        </p:blipFill>
        <p:spPr bwMode="auto">
          <a:xfrm>
            <a:off x="2353465" y="2240832"/>
            <a:ext cx="8017604" cy="34931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12699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Dashboard </a:t>
            </a:r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Anggota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38017"/>
          <a:stretch/>
        </p:blipFill>
        <p:spPr bwMode="auto">
          <a:xfrm>
            <a:off x="352454" y="2111673"/>
            <a:ext cx="8573874" cy="36939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6616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Scan </a:t>
            </a:r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Presensi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7206"/>
          <a:stretch/>
        </p:blipFill>
        <p:spPr bwMode="auto">
          <a:xfrm>
            <a:off x="257174" y="2085496"/>
            <a:ext cx="8938668" cy="328013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95152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Post </a:t>
            </a:r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anggota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404"/>
          <a:stretch/>
        </p:blipFill>
        <p:spPr bwMode="auto">
          <a:xfrm>
            <a:off x="257173" y="2240831"/>
            <a:ext cx="8555633" cy="33059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8751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Lihat</a:t>
            </a:r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Kehadiran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413"/>
          <a:stretch/>
        </p:blipFill>
        <p:spPr bwMode="auto">
          <a:xfrm>
            <a:off x="257173" y="2017856"/>
            <a:ext cx="9202299" cy="323563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68104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Laporan</a:t>
            </a:r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Nilai</a:t>
            </a:r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Anggota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2225"/>
          <a:stretch/>
        </p:blipFill>
        <p:spPr bwMode="auto">
          <a:xfrm>
            <a:off x="257174" y="2435853"/>
            <a:ext cx="7962258" cy="31971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9593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Profile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8719"/>
          <a:stretch/>
        </p:blipFill>
        <p:spPr bwMode="auto">
          <a:xfrm>
            <a:off x="257174" y="2153710"/>
            <a:ext cx="8552060" cy="304801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8936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Dashboard Admin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91"/>
          <a:stretch/>
        </p:blipFill>
        <p:spPr bwMode="auto">
          <a:xfrm>
            <a:off x="257173" y="2052002"/>
            <a:ext cx="9322839" cy="38687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2370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15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Kontribusi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Penelitian</a:t>
            </a:r>
            <a:endParaRPr lang="en-US" sz="3200" b="1" dirty="0">
              <a:solidFill>
                <a:srgbClr val="1A1A1A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7174" y="1214290"/>
            <a:ext cx="11677652" cy="474656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3669" y="2576051"/>
            <a:ext cx="3479591" cy="2677656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Sebagai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referensi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implementasi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metode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Waterfall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berbasis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website,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khususnya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untuk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mendukung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pengelolaan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ekstrakurikuler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seperti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marching band.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356205" y="2576051"/>
            <a:ext cx="3479591" cy="2630848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Melalui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tahapan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metode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Waterfall,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meningkatkan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efisiensi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operasional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akurasi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data,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kemudahan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akses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sehingga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dapat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menjadi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acuan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pengembangan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serupa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18741" y="2576051"/>
            <a:ext cx="3479591" cy="2308324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Dapat</a:t>
            </a:r>
            <a:r>
              <a:rPr lang="en-US" sz="1600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meningkatkan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efisiensi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pengelolaan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organisasi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mempermudah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pemantauan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perkembangan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anggota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,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serta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mendukung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digitalisasi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dalam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pengelolaan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1600" dirty="0" err="1">
                <a:solidFill>
                  <a:srgbClr val="595959"/>
                </a:solidFill>
                <a:latin typeface="Century Gothic" panose="020B0502020202020204" pitchFamily="34" charset="0"/>
              </a:rPr>
              <a:t>kegiatan</a:t>
            </a:r>
            <a:r>
              <a:rPr lang="en-US" sz="1600" dirty="0">
                <a:solidFill>
                  <a:srgbClr val="595959"/>
                </a:solidFill>
                <a:latin typeface="Century Gothic" panose="020B0502020202020204" pitchFamily="34" charset="0"/>
              </a:rPr>
              <a:t>.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93668" y="1666285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Ilmu</a:t>
            </a:r>
            <a:r>
              <a:rPr lang="en-US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Pengetahuan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56204" y="1669764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Sistem</a:t>
            </a:r>
            <a:r>
              <a:rPr lang="en-US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Informasi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18741" y="1666285"/>
            <a:ext cx="3479591" cy="454292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Bisnis</a:t>
            </a:r>
            <a:endParaRPr lang="en-US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639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Presensi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804"/>
          <a:stretch/>
        </p:blipFill>
        <p:spPr bwMode="auto">
          <a:xfrm>
            <a:off x="123621" y="1834531"/>
            <a:ext cx="6148609" cy="28289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601"/>
          <a:stretch/>
        </p:blipFill>
        <p:spPr bwMode="auto">
          <a:xfrm>
            <a:off x="6295090" y="1781479"/>
            <a:ext cx="5868588" cy="291244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2079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Post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42"/>
          <a:stretch/>
        </p:blipFill>
        <p:spPr bwMode="auto">
          <a:xfrm>
            <a:off x="257174" y="1834531"/>
            <a:ext cx="7243399" cy="366710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7079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Jadwal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66"/>
          <a:stretch/>
        </p:blipFill>
        <p:spPr bwMode="auto">
          <a:xfrm>
            <a:off x="257174" y="1834531"/>
            <a:ext cx="8062940" cy="33699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2015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Semester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79"/>
          <a:stretch/>
        </p:blipFill>
        <p:spPr bwMode="auto">
          <a:xfrm>
            <a:off x="321945" y="1834530"/>
            <a:ext cx="7579460" cy="31565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19369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User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36"/>
          <a:stretch/>
        </p:blipFill>
        <p:spPr bwMode="auto">
          <a:xfrm>
            <a:off x="257173" y="1896744"/>
            <a:ext cx="8010985" cy="33610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08191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Kelola</a:t>
            </a:r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Berita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36237"/>
          <a:stretch/>
        </p:blipFill>
        <p:spPr bwMode="auto">
          <a:xfrm>
            <a:off x="257173" y="1834530"/>
            <a:ext cx="7914531" cy="350708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30841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Kelola</a:t>
            </a:r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Galeri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35366"/>
          <a:stretch/>
        </p:blipFill>
        <p:spPr bwMode="auto">
          <a:xfrm>
            <a:off x="257174" y="1992630"/>
            <a:ext cx="7507606" cy="33730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20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Kelola</a:t>
            </a:r>
            <a:r>
              <a:rPr lang="en-US" sz="20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Prestasi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485"/>
          <a:stretch/>
        </p:blipFill>
        <p:spPr bwMode="auto">
          <a:xfrm>
            <a:off x="257174" y="1834530"/>
            <a:ext cx="7652301" cy="36442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7180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Kelola</a:t>
            </a:r>
            <a:r>
              <a:rPr lang="en-US" sz="2000" b="1" dirty="0">
                <a:solidFill>
                  <a:srgbClr val="595959"/>
                </a:solidFill>
                <a:latin typeface="Century Gothic" panose="020B0502020202020204" pitchFamily="34" charset="0"/>
              </a:rPr>
              <a:t> </a:t>
            </a:r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Kontak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5640"/>
          <a:stretch/>
        </p:blipFill>
        <p:spPr bwMode="auto">
          <a:xfrm>
            <a:off x="257174" y="1834530"/>
            <a:ext cx="7380368" cy="33013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283525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174" y="443345"/>
            <a:ext cx="44230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>
                <a:solidFill>
                  <a:srgbClr val="1A1A1A"/>
                </a:solidFill>
                <a:latin typeface="Century Gothic" panose="020B0502020202020204" pitchFamily="34" charset="0"/>
              </a:rPr>
              <a:t>Penerapan</a:t>
            </a:r>
            <a:r>
              <a:rPr lang="en-US" sz="3200" b="1" dirty="0" smtClean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  <a:r>
              <a:rPr lang="en-US" sz="3200" b="1" dirty="0" err="1">
                <a:solidFill>
                  <a:srgbClr val="1A1A1A"/>
                </a:solidFill>
                <a:latin typeface="Century Gothic" panose="020B0502020202020204" pitchFamily="34" charset="0"/>
              </a:rPr>
              <a:t>Tampilan</a:t>
            </a:r>
            <a:r>
              <a:rPr lang="en-US" sz="3200" b="1" dirty="0">
                <a:solidFill>
                  <a:srgbClr val="1A1A1A"/>
                </a:solidFill>
                <a:latin typeface="Century Gothic" panose="020B0502020202020204" pitchFamily="34" charset="0"/>
              </a:rPr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12192000" cy="257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7174" y="1434421"/>
            <a:ext cx="3752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595959"/>
                </a:solidFill>
                <a:latin typeface="Century Gothic" panose="020B0502020202020204" pitchFamily="34" charset="0"/>
              </a:rPr>
              <a:t>Dashboard </a:t>
            </a:r>
            <a:r>
              <a:rPr lang="en-US" sz="2000" b="1" dirty="0" err="1" smtClean="0">
                <a:solidFill>
                  <a:srgbClr val="595959"/>
                </a:solidFill>
                <a:latin typeface="Century Gothic" panose="020B0502020202020204" pitchFamily="34" charset="0"/>
              </a:rPr>
              <a:t>Pelatih</a:t>
            </a:r>
            <a:endParaRPr lang="en-US" sz="2000" b="1" dirty="0">
              <a:solidFill>
                <a:srgbClr val="595959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03"/>
          <a:stretch/>
        </p:blipFill>
        <p:spPr bwMode="auto">
          <a:xfrm>
            <a:off x="257173" y="1896744"/>
            <a:ext cx="7891495" cy="2797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0863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4588</TotalTime>
  <Words>3381</Words>
  <Application>Microsoft Office PowerPoint</Application>
  <PresentationFormat>Widescreen</PresentationFormat>
  <Paragraphs>654</Paragraphs>
  <Slides>114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21" baseType="lpstr">
      <vt:lpstr>Arial</vt:lpstr>
      <vt:lpstr>Calibri</vt:lpstr>
      <vt:lpstr>Calibri Light</vt:lpstr>
      <vt:lpstr>Century</vt:lpstr>
      <vt:lpstr>Century Gothic</vt:lpstr>
      <vt:lpstr>Times New Roman</vt:lpstr>
      <vt:lpstr>Office Theme</vt:lpstr>
      <vt:lpstr>SISTEM INFORMASI MARCHING BAND GEMA OASIS MAN 1 SAMARINDA BERBASIS WEBSITE MENGGUNAKAN METODE WATERFALL</vt:lpstr>
      <vt:lpstr>DAFTAR ISI</vt:lpstr>
      <vt:lpstr>BAB 1 PENDAHULUAN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BAB 2 TINJAUAN PUSTAKA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BAB 3 METOLODOGI PENELITIAN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BAB 4 Hasil dan Pembahasan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BAB 5 Kesimpulan Dan Saran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HAVILUDDIN</dc:creator>
  <cp:lastModifiedBy>Microsoft account</cp:lastModifiedBy>
  <cp:revision>125</cp:revision>
  <dcterms:created xsi:type="dcterms:W3CDTF">2020-06-29T02:36:11Z</dcterms:created>
  <dcterms:modified xsi:type="dcterms:W3CDTF">2025-05-12T23:46:10Z</dcterms:modified>
</cp:coreProperties>
</file>